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9" r:id="rId11"/>
    <p:sldId id="270" r:id="rId12"/>
    <p:sldId id="271" r:id="rId13"/>
    <p:sldId id="266" r:id="rId14"/>
    <p:sldId id="267" r:id="rId15"/>
    <p:sldId id="268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3;&#917;&#922;&#922;%20&#931;&#933;&#931;&#932;&#919;&#924;&#913;%20&#928;&#913;&#929;&#927;&#933;&#931;&#921;&#913;&#931;&#919;\&#914;&#953;&#946;&#955;&#943;&#959;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26"/>
  <c:chart>
    <c:autoTitleDeleted val="1"/>
    <c:plotArea>
      <c:layout/>
      <c:pieChart>
        <c:varyColors val="1"/>
        <c:ser>
          <c:idx val="0"/>
          <c:order val="0"/>
          <c:tx>
            <c:v>ΥΛΙΚΑ ΠΟΥ ΧΡΗΣΙΜΟΠΟΙΟΥΝΤΑΙ ΣΤΗΝ ΟΙΚΟΔΟΜΙΚΗ ΔΡΑΣΤΗΡΙΟΤΗΤΑ</c:v>
          </c:tx>
          <c:cat>
            <c:strRef>
              <c:f>Φύλλο1!$B$4:$B$10</c:f>
              <c:strCache>
                <c:ptCount val="7"/>
                <c:pt idx="0">
                  <c:v>Μπετόν 47,84%</c:v>
                </c:pt>
                <c:pt idx="1">
                  <c:v>Μέταλλο 0, 54%</c:v>
                </c:pt>
                <c:pt idx="2">
                  <c:v>Ξύλο    0,52%</c:v>
                </c:pt>
                <c:pt idx="3">
                  <c:v>Τούβλα- Τσιμεντόλιθοι 2 7,14%</c:v>
                </c:pt>
                <c:pt idx="4">
                  <c:v>Πέτρα 2 2,34%</c:v>
                </c:pt>
                <c:pt idx="5">
                  <c:v>Άλλα υλικά 1,42%</c:v>
                </c:pt>
                <c:pt idx="6">
                  <c:v>Δε δηλώθηκε0,2%</c:v>
                </c:pt>
              </c:strCache>
            </c:strRef>
          </c:cat>
          <c:val>
            <c:numRef>
              <c:f>Φύλλο1!$C$4:$C$10</c:f>
              <c:numCache>
                <c:formatCode>#,##0</c:formatCode>
                <c:ptCount val="7"/>
                <c:pt idx="0">
                  <c:v>1909312</c:v>
                </c:pt>
                <c:pt idx="1">
                  <c:v>21718</c:v>
                </c:pt>
                <c:pt idx="2">
                  <c:v>20622</c:v>
                </c:pt>
                <c:pt idx="3">
                  <c:v>1083000</c:v>
                </c:pt>
                <c:pt idx="4">
                  <c:v>891649</c:v>
                </c:pt>
                <c:pt idx="5">
                  <c:v>56852</c:v>
                </c:pt>
                <c:pt idx="6">
                  <c:v>7817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5808513002217464"/>
          <c:y val="7.6304498059439951E-2"/>
          <c:w val="0.44191484950701926"/>
          <c:h val="0.83815817606266896"/>
        </c:manualLayout>
      </c:layout>
      <c:txPr>
        <a:bodyPr/>
        <a:lstStyle/>
        <a:p>
          <a:pPr>
            <a:defRPr sz="1200"/>
          </a:pPr>
          <a:endParaRPr lang="el-GR"/>
        </a:p>
      </c:txPr>
    </c:legend>
    <c:plotVisOnly val="1"/>
  </c:chart>
  <c:txPr>
    <a:bodyPr/>
    <a:lstStyle/>
    <a:p>
      <a:pPr>
        <a:defRPr sz="1800"/>
      </a:pPr>
      <a:endParaRPr lang="el-G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2EF-46F0-4858-9638-9022B6890657}" type="datetimeFigureOut">
              <a:rPr lang="el-GR" smtClean="0"/>
              <a:pPr/>
              <a:t>1/4/2014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211-DC81-4671-8C27-0AD04A7631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2EF-46F0-4858-9638-9022B6890657}" type="datetimeFigureOut">
              <a:rPr lang="el-GR" smtClean="0"/>
              <a:pPr/>
              <a:t>1/4/2014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211-DC81-4671-8C27-0AD04A7631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2EF-46F0-4858-9638-9022B6890657}" type="datetimeFigureOut">
              <a:rPr lang="el-GR" smtClean="0"/>
              <a:pPr/>
              <a:t>1/4/2014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211-DC81-4671-8C27-0AD04A7631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2EF-46F0-4858-9638-9022B6890657}" type="datetimeFigureOut">
              <a:rPr lang="el-GR" smtClean="0"/>
              <a:pPr/>
              <a:t>1/4/2014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211-DC81-4671-8C27-0AD04A7631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2EF-46F0-4858-9638-9022B6890657}" type="datetimeFigureOut">
              <a:rPr lang="el-GR" smtClean="0"/>
              <a:pPr/>
              <a:t>1/4/2014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211-DC81-4671-8C27-0AD04A7631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2EF-46F0-4858-9638-9022B6890657}" type="datetimeFigureOut">
              <a:rPr lang="el-GR" smtClean="0"/>
              <a:pPr/>
              <a:t>1/4/2014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211-DC81-4671-8C27-0AD04A7631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2EF-46F0-4858-9638-9022B6890657}" type="datetimeFigureOut">
              <a:rPr lang="el-GR" smtClean="0"/>
              <a:pPr/>
              <a:t>1/4/2014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211-DC81-4671-8C27-0AD04A7631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2EF-46F0-4858-9638-9022B6890657}" type="datetimeFigureOut">
              <a:rPr lang="el-GR" smtClean="0"/>
              <a:pPr/>
              <a:t>1/4/2014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211-DC81-4671-8C27-0AD04A7631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2EF-46F0-4858-9638-9022B6890657}" type="datetimeFigureOut">
              <a:rPr lang="el-GR" smtClean="0"/>
              <a:pPr/>
              <a:t>1/4/2014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211-DC81-4671-8C27-0AD04A7631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2EF-46F0-4858-9638-9022B6890657}" type="datetimeFigureOut">
              <a:rPr lang="el-GR" smtClean="0"/>
              <a:pPr/>
              <a:t>1/4/2014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211-DC81-4671-8C27-0AD04A7631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2EF-46F0-4858-9638-9022B6890657}" type="datetimeFigureOut">
              <a:rPr lang="el-GR" smtClean="0"/>
              <a:pPr/>
              <a:t>1/4/2014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211-DC81-4671-8C27-0AD04A7631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B2EF-46F0-4858-9638-9022B6890657}" type="datetimeFigureOut">
              <a:rPr lang="el-GR" smtClean="0"/>
              <a:pPr/>
              <a:t>1/4/2014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DD211-DC81-4671-8C27-0AD04A76316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244463"/>
            <a:ext cx="7772400" cy="147002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A.N.K.E </a:t>
            </a:r>
            <a:endParaRPr lang="el-GR" dirty="0"/>
          </a:p>
        </p:txBody>
      </p:sp>
      <p:pic>
        <p:nvPicPr>
          <p:cNvPr id="1026" name="Picture 2" descr="C:\Users\admin\Desktop\ανκ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571744"/>
            <a:ext cx="3071834" cy="1947317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285720" y="2268000"/>
            <a:ext cx="4857784" cy="3929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ΑΝΑΚΥΚΛΩΣΗ ΕΥΒΟΙΑΣ 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ΟΝΟΜΑ</a:t>
            </a:r>
            <a:r>
              <a:rPr lang="en-US" sz="2800" dirty="0" smtClean="0">
                <a:solidFill>
                  <a:schemeClr val="tx1"/>
                </a:solidFill>
              </a:rPr>
              <a:t> : </a:t>
            </a:r>
            <a:r>
              <a:rPr lang="el-GR" sz="2800" dirty="0" smtClean="0">
                <a:solidFill>
                  <a:schemeClr val="tx1"/>
                </a:solidFill>
              </a:rPr>
              <a:t>ΧΡΙΣΤΙΝΑ ΛΥΓΕΡΗ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ΕΠΩΝΥΜΟ 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l-GR" sz="2800" dirty="0" smtClean="0">
                <a:solidFill>
                  <a:schemeClr val="tx1"/>
                </a:solidFill>
              </a:rPr>
              <a:t>ΑΓΓΕΛΕΤΟΥ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ΓΕΛ ΑΥΛΩΝΑΡΙΟΥ 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ΣΧΟΛΙΚΟ ΕΤΟΣ 2013-14</a:t>
            </a:r>
          </a:p>
          <a:p>
            <a:pPr algn="ctr"/>
            <a:endParaRPr lang="el-GR" sz="2000" dirty="0" smtClean="0">
              <a:solidFill>
                <a:schemeClr val="tx1"/>
              </a:solidFill>
            </a:endParaRPr>
          </a:p>
          <a:p>
            <a:pPr algn="ctr"/>
            <a:endParaRPr lang="el-GR" sz="2000" dirty="0" smtClean="0">
              <a:solidFill>
                <a:schemeClr val="tx1"/>
              </a:solidFill>
            </a:endParaRPr>
          </a:p>
          <a:p>
            <a:pPr algn="ctr"/>
            <a:endParaRPr lang="el-G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Τίτλος"/>
          <p:cNvSpPr>
            <a:spLocks noGrp="1"/>
          </p:cNvSpPr>
          <p:nvPr>
            <p:ph type="title"/>
          </p:nvPr>
        </p:nvSpPr>
        <p:spPr>
          <a:xfrm>
            <a:off x="914400" y="508000"/>
            <a:ext cx="8001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ΕΡΓΑΣΙΕΣ  ΔΙΑΧΕΙΡΙΣΗΣ ΑΕΚΚ</a:t>
            </a:r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362200"/>
            <a:ext cx="8001000" cy="19589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sz="2400" dirty="0" smtClean="0"/>
              <a:t>Συλλογή και Μεταφορά ΑΕΚΚ</a:t>
            </a:r>
          </a:p>
          <a:p>
            <a:r>
              <a:rPr lang="el-GR" sz="2400" dirty="0" smtClean="0"/>
              <a:t>Ανακύκλωση ΑΕΚΚ</a:t>
            </a:r>
          </a:p>
          <a:p>
            <a:r>
              <a:rPr lang="el-GR" sz="2400" dirty="0" smtClean="0"/>
              <a:t>Αποκατάσταση λατομείων και λοιπών χώρων (μελλοντικά και εφόσον του ανατεθούν)</a:t>
            </a:r>
          </a:p>
          <a:p>
            <a:pPr>
              <a:buFont typeface="Wingdings" pitchFamily="2" charset="2"/>
              <a:buNone/>
            </a:pPr>
            <a:endParaRPr lang="el-GR" dirty="0" smtClean="0"/>
          </a:p>
          <a:p>
            <a:pPr>
              <a:buFont typeface="Wingdings" pitchFamily="2" charset="2"/>
              <a:buNone/>
            </a:pPr>
            <a:endParaRPr lang="el-GR" dirty="0" smtClean="0"/>
          </a:p>
        </p:txBody>
      </p:sp>
      <p:pic>
        <p:nvPicPr>
          <p:cNvPr id="30723" name="6 -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2663" y="4648200"/>
            <a:ext cx="20605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7 - Εικόνα"/>
          <p:cNvPicPr>
            <a:picLocks noChangeAspect="1" noChangeArrowheads="1"/>
          </p:cNvPicPr>
          <p:nvPr/>
        </p:nvPicPr>
        <p:blipFill>
          <a:blip r:embed="rId3"/>
          <a:srcRect l="8980" r="6531"/>
          <a:stretch>
            <a:fillRect/>
          </a:stretch>
        </p:blipFill>
        <p:spPr bwMode="auto">
          <a:xfrm>
            <a:off x="1447800" y="4756150"/>
            <a:ext cx="22526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Δεξιό βέλος"/>
          <p:cNvSpPr/>
          <p:nvPr/>
        </p:nvSpPr>
        <p:spPr bwMode="auto">
          <a:xfrm>
            <a:off x="3700463" y="5500688"/>
            <a:ext cx="304800" cy="195262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50196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endParaRPr lang="el-GR">
              <a:cs typeface="+mn-cs"/>
            </a:endParaRPr>
          </a:p>
        </p:txBody>
      </p:sp>
      <p:sp>
        <p:nvSpPr>
          <p:cNvPr id="10" name="9 - Δεξιό βέλος"/>
          <p:cNvSpPr/>
          <p:nvPr/>
        </p:nvSpPr>
        <p:spPr bwMode="auto">
          <a:xfrm>
            <a:off x="5757863" y="5500688"/>
            <a:ext cx="304800" cy="195262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50196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endParaRPr lang="el-GR">
              <a:cs typeface="+mn-cs"/>
            </a:endParaRPr>
          </a:p>
        </p:txBody>
      </p:sp>
      <p:pic>
        <p:nvPicPr>
          <p:cNvPr id="30727" name="10 - Εικόνα"/>
          <p:cNvPicPr>
            <a:picLocks noChangeAspect="1" noChangeArrowheads="1"/>
          </p:cNvPicPr>
          <p:nvPr/>
        </p:nvPicPr>
        <p:blipFill>
          <a:blip r:embed="rId4"/>
          <a:srcRect l="13492" r="22620"/>
          <a:stretch>
            <a:fillRect/>
          </a:stretch>
        </p:blipFill>
        <p:spPr bwMode="auto">
          <a:xfrm>
            <a:off x="4005263" y="4648200"/>
            <a:ext cx="17526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- Τίτλος"/>
          <p:cNvSpPr>
            <a:spLocks noGrp="1"/>
          </p:cNvSpPr>
          <p:nvPr>
            <p:ph type="title"/>
          </p:nvPr>
        </p:nvSpPr>
        <p:spPr>
          <a:xfrm>
            <a:off x="914400" y="479425"/>
            <a:ext cx="8001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ΕΡΓΑΣΙΕΣ ΑΝΑΚΥΚΛΩΣΗΣ ΑΕΚΚ</a:t>
            </a:r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>
          <a:xfrm>
            <a:off x="928662" y="1571612"/>
            <a:ext cx="6758006" cy="304324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sz="2400" dirty="0" smtClean="0"/>
              <a:t>Ζύγιση</a:t>
            </a:r>
          </a:p>
          <a:p>
            <a:r>
              <a:rPr lang="el-GR" sz="2400" dirty="0" smtClean="0"/>
              <a:t>Διαλογή </a:t>
            </a:r>
          </a:p>
          <a:p>
            <a:r>
              <a:rPr lang="el-GR" sz="2400" dirty="0" smtClean="0"/>
              <a:t>Κοσκίνισμα</a:t>
            </a:r>
          </a:p>
          <a:p>
            <a:r>
              <a:rPr lang="el-GR" sz="2400" dirty="0" smtClean="0"/>
              <a:t>Θραύση</a:t>
            </a:r>
          </a:p>
          <a:p>
            <a:r>
              <a:rPr lang="el-GR" sz="2400" dirty="0" smtClean="0"/>
              <a:t>Προσωρινή αποθήκευση</a:t>
            </a:r>
          </a:p>
          <a:p>
            <a:pPr>
              <a:buFont typeface="Wingdings" pitchFamily="2" charset="2"/>
              <a:buNone/>
            </a:pPr>
            <a:endParaRPr lang="el-GR" dirty="0" smtClean="0"/>
          </a:p>
        </p:txBody>
      </p:sp>
      <p:pic>
        <p:nvPicPr>
          <p:cNvPr id="35843" name="3 -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857760"/>
            <a:ext cx="5275263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34" y="4786322"/>
            <a:ext cx="2571769" cy="1766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- Τίτλος"/>
          <p:cNvSpPr>
            <a:spLocks noGrp="1"/>
          </p:cNvSpPr>
          <p:nvPr>
            <p:ph type="title"/>
          </p:nvPr>
        </p:nvSpPr>
        <p:spPr>
          <a:xfrm>
            <a:off x="914400" y="420688"/>
            <a:ext cx="8001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600" dirty="0" smtClean="0"/>
              <a:t>ΧΡΗΣΗ ΑΝΑΚΥΚΛΩΜΕΝΩΝ ΑΕΚΚ  </a:t>
            </a: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>
          <a:xfrm>
            <a:off x="857224" y="1785926"/>
            <a:ext cx="8001000" cy="44958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sz="2400" dirty="0" smtClean="0"/>
              <a:t>Τα επεξεργασμένα αδρανή υλικά της εγκατάστασης θα μπορούν να χρησιμοποιούνται, ανάλογα με τη διάσταση που θα έχουν, </a:t>
            </a:r>
            <a:endParaRPr lang="en-US" sz="2400" dirty="0" smtClean="0"/>
          </a:p>
          <a:p>
            <a:pPr lvl="1"/>
            <a:r>
              <a:rPr lang="el-GR" sz="2000" dirty="0" smtClean="0"/>
              <a:t>για πλήρωση χαντακιών, </a:t>
            </a:r>
            <a:endParaRPr lang="en-US" sz="2000" dirty="0" smtClean="0"/>
          </a:p>
          <a:p>
            <a:pPr lvl="1"/>
            <a:r>
              <a:rPr lang="el-GR" sz="2000" dirty="0" smtClean="0"/>
              <a:t>ως άμμος σκυροδέματος, </a:t>
            </a:r>
            <a:endParaRPr lang="en-US" sz="2000" dirty="0" smtClean="0"/>
          </a:p>
          <a:p>
            <a:pPr lvl="1"/>
            <a:r>
              <a:rPr lang="el-GR" sz="2000" dirty="0" smtClean="0"/>
              <a:t>ως Υποκατάστατο 3Α στην οδοποιία </a:t>
            </a:r>
            <a:endParaRPr lang="en-US" sz="2000" dirty="0" smtClean="0"/>
          </a:p>
          <a:p>
            <a:pPr lvl="1"/>
            <a:r>
              <a:rPr lang="el-GR" sz="2000" dirty="0" smtClean="0"/>
              <a:t>για πλήρωση ανενεργών λατομείων</a:t>
            </a:r>
            <a:r>
              <a:rPr lang="en-US" sz="2000" dirty="0" smtClean="0"/>
              <a:t> </a:t>
            </a:r>
            <a:r>
              <a:rPr lang="el-GR" sz="2000" dirty="0" smtClean="0"/>
              <a:t>ή άλλες χρήσεις</a:t>
            </a:r>
          </a:p>
          <a:p>
            <a:pPr lvl="1"/>
            <a:r>
              <a:rPr lang="el-GR" sz="2000" dirty="0" err="1"/>
              <a:t>αγγοναρια</a:t>
            </a:r>
            <a:r>
              <a:rPr lang="el-GR" sz="2000" dirty="0"/>
              <a:t> 1 επί 1 και 40 πόντος πάχος τα οποία χρησιμοποιούνται στις αερογέφυρες για την στήριξη των </a:t>
            </a:r>
            <a:r>
              <a:rPr lang="el-GR" sz="2000" dirty="0" err="1" smtClean="0"/>
              <a:t>επιχώσεων</a:t>
            </a:r>
            <a:r>
              <a:rPr lang="el-GR" sz="2000" dirty="0" smtClean="0"/>
              <a:t> </a:t>
            </a:r>
          </a:p>
          <a:p>
            <a:r>
              <a:rPr lang="el-GR" sz="2400" dirty="0" smtClean="0"/>
              <a:t>Τα ανακυκλώσιμα υλικά (ξύλο, γυαλί, πλαστικό) που θα ανακτώνται θα οδηγούνται σε μονάδες ανακύκλωσης ή περεταίρω επεξεργασίας.</a:t>
            </a:r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ΑΠΟΚΑΤΑΣΤΑΣΗ ΛΑΤΟΜΕΙΩΝ</a:t>
            </a:r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sz="2400" dirty="0" smtClean="0"/>
              <a:t>ΕΡΓΑΣΙΕΣ ΑΠΟΚΑΤΑΣΤΑΣΗΣ ΛΑΤΟΜΕΙΩΝ:</a:t>
            </a:r>
          </a:p>
          <a:p>
            <a:pPr lvl="1"/>
            <a:r>
              <a:rPr lang="el-GR" dirty="0" smtClean="0"/>
              <a:t>εκπόνηση μελετών αποκατάστασης</a:t>
            </a:r>
          </a:p>
          <a:p>
            <a:pPr lvl="1"/>
            <a:r>
              <a:rPr lang="el-GR" dirty="0" smtClean="0">
                <a:ea typeface="Calibri" pitchFamily="34" charset="0"/>
                <a:cs typeface="Times New Roman" pitchFamily="18" charset="0"/>
              </a:rPr>
              <a:t>Αποκατάσταση ανάγλυφου, </a:t>
            </a:r>
          </a:p>
          <a:p>
            <a:pPr lvl="1"/>
            <a:r>
              <a:rPr lang="el-GR" dirty="0" smtClean="0">
                <a:ea typeface="Calibri" pitchFamily="34" charset="0"/>
                <a:cs typeface="Times New Roman" pitchFamily="18" charset="0"/>
              </a:rPr>
              <a:t>Τελική κάλυψη </a:t>
            </a:r>
          </a:p>
          <a:p>
            <a:pPr lvl="1"/>
            <a:r>
              <a:rPr lang="el-GR" dirty="0" smtClean="0">
                <a:ea typeface="Calibri" pitchFamily="34" charset="0"/>
                <a:cs typeface="Times New Roman" pitchFamily="18" charset="0"/>
              </a:rPr>
              <a:t>φύτευση,</a:t>
            </a:r>
          </a:p>
          <a:p>
            <a:pPr lvl="1"/>
            <a:r>
              <a:rPr lang="el-GR" dirty="0" smtClean="0">
                <a:ea typeface="Calibri" pitchFamily="34" charset="0"/>
                <a:cs typeface="Times New Roman" pitchFamily="18" charset="0"/>
              </a:rPr>
              <a:t> άρδευση </a:t>
            </a:r>
          </a:p>
          <a:p>
            <a:pPr lvl="1"/>
            <a:r>
              <a:rPr lang="el-GR" dirty="0" smtClean="0"/>
              <a:t>Εναλλακτικές χρήσεις χώρου</a:t>
            </a:r>
          </a:p>
          <a:p>
            <a:pPr lvl="1"/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3600" dirty="0" smtClean="0"/>
              <a:t>Μηχανήματα και χώρος  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l-GR" dirty="0"/>
              <a:t>Χώροι υποδοχής των αποβλήτων θα είναι ανενεργά λατομεία και βιοτεχνικά γήπεδα. </a:t>
            </a: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Μηχανήματα </a:t>
            </a:r>
            <a:r>
              <a:rPr lang="el-GR" dirty="0"/>
              <a:t>που θα χρησιμοποιηθούν στην μονάδα :</a:t>
            </a:r>
          </a:p>
          <a:p>
            <a:r>
              <a:rPr lang="el-GR" dirty="0"/>
              <a:t>Σε κάθε χώρο μια μόνιμη </a:t>
            </a:r>
            <a:r>
              <a:rPr lang="el-GR" dirty="0" err="1"/>
              <a:t>πλάστιγκα</a:t>
            </a:r>
            <a:r>
              <a:rPr lang="el-GR" dirty="0"/>
              <a:t> ζύγισης των εισερχομένων αποβλήτων και των εξερχομένων υλικών. </a:t>
            </a:r>
          </a:p>
          <a:p>
            <a:r>
              <a:rPr lang="el-GR" dirty="0"/>
              <a:t>Ένας </a:t>
            </a:r>
            <a:r>
              <a:rPr lang="el-GR" dirty="0" smtClean="0"/>
              <a:t>κινητός </a:t>
            </a:r>
            <a:r>
              <a:rPr lang="el-GR" dirty="0" err="1"/>
              <a:t>σπαστήρας</a:t>
            </a:r>
            <a:r>
              <a:rPr lang="el-GR" dirty="0"/>
              <a:t>.  </a:t>
            </a:r>
          </a:p>
          <a:p>
            <a:r>
              <a:rPr lang="el-GR" dirty="0"/>
              <a:t>Ένα </a:t>
            </a:r>
            <a:r>
              <a:rPr lang="el-GR" dirty="0" smtClean="0"/>
              <a:t>κινητ</a:t>
            </a:r>
            <a:r>
              <a:rPr lang="el-GR" dirty="0" smtClean="0"/>
              <a:t>ό </a:t>
            </a:r>
            <a:r>
              <a:rPr lang="el-GR" dirty="0"/>
              <a:t>κόσκινο.</a:t>
            </a:r>
          </a:p>
          <a:p>
            <a:r>
              <a:rPr lang="el-GR" dirty="0"/>
              <a:t>Μια τσάπα η οποία θα τροφοδοτεί τον </a:t>
            </a:r>
            <a:r>
              <a:rPr lang="el-GR" dirty="0" err="1"/>
              <a:t>σπαστήρα</a:t>
            </a:r>
            <a:r>
              <a:rPr lang="el-GR" dirty="0"/>
              <a:t>.</a:t>
            </a:r>
          </a:p>
          <a:p>
            <a:r>
              <a:rPr lang="el-GR" dirty="0"/>
              <a:t>Έναν φορτωτή ο οποίος θα παίρνει τα ανακυκλωμένα υλικά και θα τα αποθηκεύει. </a:t>
            </a:r>
          </a:p>
          <a:p>
            <a:r>
              <a:rPr lang="el-GR" dirty="0"/>
              <a:t>Ένα μηχάνημα εκτόξευσης νερού. </a:t>
            </a:r>
          </a:p>
          <a:p>
            <a:r>
              <a:rPr lang="el-GR" dirty="0"/>
              <a:t>Ένα φορτηγό &lt;νταλίκα&gt; μεταφοράς των μηχανημάτων.  </a:t>
            </a:r>
          </a:p>
          <a:p>
            <a:r>
              <a:rPr lang="el-GR" dirty="0"/>
              <a:t>Ένα μηχάνημα που θα ξεπλένει το παραγόμενο υλικό. Έτσι </a:t>
            </a:r>
            <a:r>
              <a:rPr lang="el-GR" dirty="0" smtClean="0"/>
              <a:t>κατ’ αυτόν </a:t>
            </a:r>
            <a:r>
              <a:rPr lang="el-GR" dirty="0"/>
              <a:t>τον τρόπο θα καθαρίζουμε τα μικροαντικείμενα που δεν τα πιάνουν οι μαγνήτες του </a:t>
            </a:r>
            <a:r>
              <a:rPr lang="el-GR" dirty="0" err="1"/>
              <a:t>σπαστήρα</a:t>
            </a:r>
            <a:r>
              <a:rPr lang="el-GR" dirty="0"/>
              <a:t> όπως ξύλα, πλαστικά και άλλα. </a:t>
            </a:r>
          </a:p>
          <a:p>
            <a:pPr>
              <a:buFont typeface="Wingdings" pitchFamily="2" charset="2"/>
              <a:buChar char="v"/>
            </a:pPr>
            <a:r>
              <a:rPr lang="el-GR" dirty="0"/>
              <a:t>Συνολική αξία των μηχανημάτων </a:t>
            </a:r>
            <a:r>
              <a:rPr lang="el-GR" dirty="0" smtClean="0"/>
              <a:t>τετρακόσιες </a:t>
            </a:r>
            <a:r>
              <a:rPr lang="el-GR" dirty="0"/>
              <a:t>χιλιάδες </a:t>
            </a:r>
            <a:r>
              <a:rPr lang="el-GR" dirty="0" smtClean="0"/>
              <a:t>(</a:t>
            </a:r>
            <a:r>
              <a:rPr lang="en-US" dirty="0" smtClean="0"/>
              <a:t>4</a:t>
            </a:r>
            <a:r>
              <a:rPr lang="el-GR" dirty="0" smtClean="0"/>
              <a:t>00.000</a:t>
            </a:r>
            <a:r>
              <a:rPr lang="el-GR" dirty="0"/>
              <a:t>) ευρώ.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3600" dirty="0" smtClean="0"/>
              <a:t>ΑΠΑΣΧΟΛΟΥΜΕΝΟΙ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643051"/>
            <a:ext cx="7929618" cy="35719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/>
              <a:t>Έ</a:t>
            </a:r>
            <a:r>
              <a:rPr lang="el-GR" dirty="0" smtClean="0"/>
              <a:t>ξι </a:t>
            </a:r>
            <a:r>
              <a:rPr lang="el-GR" dirty="0"/>
              <a:t>(6) </a:t>
            </a:r>
            <a:r>
              <a:rPr lang="el-GR"/>
              <a:t>μόνιμα </a:t>
            </a:r>
            <a:r>
              <a:rPr lang="el-GR" smtClean="0"/>
              <a:t>άτομα , ένα </a:t>
            </a:r>
            <a:r>
              <a:rPr lang="el-GR" dirty="0"/>
              <a:t>σε κάθε χώρο υποδοχής ο οποίος θα παραλαμβάνει και θα πουλάει το υλικό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Οι υπόλοιποι θα είναι τρείς (3) χειριστές </a:t>
            </a:r>
            <a:endParaRPr lang="el-GR" dirty="0" smtClean="0"/>
          </a:p>
          <a:p>
            <a:r>
              <a:rPr lang="el-GR" dirty="0"/>
              <a:t>Έ</a:t>
            </a:r>
            <a:r>
              <a:rPr lang="el-GR" dirty="0" smtClean="0"/>
              <a:t>νας </a:t>
            </a:r>
            <a:r>
              <a:rPr lang="el-GR" dirty="0"/>
              <a:t>γενικών καθηκόντων.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Έλλειψη"/>
          <p:cNvSpPr/>
          <p:nvPr/>
        </p:nvSpPr>
        <p:spPr>
          <a:xfrm>
            <a:off x="3143240" y="428604"/>
            <a:ext cx="2143140" cy="107157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Α.Ν.Κ.Ε</a:t>
            </a:r>
          </a:p>
          <a:p>
            <a:pPr algn="ctr"/>
            <a:endParaRPr lang="el-GR" sz="2000" dirty="0">
              <a:solidFill>
                <a:schemeClr val="tx1"/>
              </a:solidFill>
            </a:endParaRPr>
          </a:p>
        </p:txBody>
      </p:sp>
      <p:cxnSp>
        <p:nvCxnSpPr>
          <p:cNvPr id="7" name="6 - Ευθεία γραμμή σύνδεσης"/>
          <p:cNvCxnSpPr>
            <a:stCxn id="5" idx="3"/>
          </p:cNvCxnSpPr>
          <p:nvPr/>
        </p:nvCxnSpPr>
        <p:spPr>
          <a:xfrm rot="5400000">
            <a:off x="2900233" y="1371939"/>
            <a:ext cx="585556" cy="528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>
            <a:stCxn id="5" idx="5"/>
          </p:cNvCxnSpPr>
          <p:nvPr/>
        </p:nvCxnSpPr>
        <p:spPr>
          <a:xfrm rot="16200000" flipH="1">
            <a:off x="4908112" y="1407658"/>
            <a:ext cx="585556" cy="456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Έλλειψη"/>
          <p:cNvSpPr/>
          <p:nvPr/>
        </p:nvSpPr>
        <p:spPr>
          <a:xfrm>
            <a:off x="1928794" y="1928802"/>
            <a:ext cx="1928826" cy="78581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ΕΣΟΔΑ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2" name="11 - Έλλειψη"/>
          <p:cNvSpPr/>
          <p:nvPr/>
        </p:nvSpPr>
        <p:spPr>
          <a:xfrm>
            <a:off x="4500562" y="1928802"/>
            <a:ext cx="1928826" cy="78581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ΕΞΟΔΑ</a:t>
            </a:r>
          </a:p>
        </p:txBody>
      </p:sp>
      <p:cxnSp>
        <p:nvCxnSpPr>
          <p:cNvPr id="28" name="27 - Ευθεία γραμμή σύνδεσης"/>
          <p:cNvCxnSpPr>
            <a:stCxn id="10" idx="4"/>
            <a:endCxn id="29" idx="0"/>
          </p:cNvCxnSpPr>
          <p:nvPr/>
        </p:nvCxnSpPr>
        <p:spPr>
          <a:xfrm rot="5400000">
            <a:off x="2232406" y="2768199"/>
            <a:ext cx="714380" cy="607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Ορθογώνιο"/>
          <p:cNvSpPr/>
          <p:nvPr/>
        </p:nvSpPr>
        <p:spPr>
          <a:xfrm>
            <a:off x="285720" y="3429000"/>
            <a:ext cx="4000528" cy="32147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Χρηματική εισφορά που θα καταβάλει ο υπόχρεος με την εισαγωγή των υλικών του στην μονάδα ,  με την πώληση </a:t>
            </a:r>
            <a:r>
              <a:rPr lang="el-GR" dirty="0">
                <a:solidFill>
                  <a:schemeClr val="tx1"/>
                </a:solidFill>
              </a:rPr>
              <a:t>αγαθών οι ο τιμές των οποίων δεν θα είναι πάνω από 1,5-2 ευρώ τον τόνο για τα αδρανή και 1 ευρώ τον τόνο για τα χώματα με δεδομένο ότι η τιμή των πρωτογενών υλικών στα λατομεία είναι πολλαπλάσιας </a:t>
            </a:r>
            <a:r>
              <a:rPr lang="el-GR" dirty="0" smtClean="0">
                <a:solidFill>
                  <a:schemeClr val="tx1"/>
                </a:solidFill>
              </a:rPr>
              <a:t>αξίας, με την πώληση των ανακυκλώσιμων υλικών τις κατάλληλες μονάδες ανακύκλωσης .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3" name="32 - Ορθογώνιο"/>
          <p:cNvSpPr/>
          <p:nvPr/>
        </p:nvSpPr>
        <p:spPr>
          <a:xfrm>
            <a:off x="4429124" y="3429000"/>
            <a:ext cx="1571636" cy="1285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 η μισθοδοσία και οι ασφαλιστικές </a:t>
            </a:r>
            <a:r>
              <a:rPr lang="el-GR" sz="1600" dirty="0">
                <a:solidFill>
                  <a:schemeClr val="tx1"/>
                </a:solidFill>
              </a:rPr>
              <a:t>εισφορές του προσωπικού</a:t>
            </a:r>
          </a:p>
        </p:txBody>
      </p:sp>
      <p:cxnSp>
        <p:nvCxnSpPr>
          <p:cNvPr id="35" name="34 - Ευθεία γραμμή σύνδεσης"/>
          <p:cNvCxnSpPr>
            <a:stCxn id="12" idx="4"/>
            <a:endCxn id="33" idx="0"/>
          </p:cNvCxnSpPr>
          <p:nvPr/>
        </p:nvCxnSpPr>
        <p:spPr>
          <a:xfrm rot="5400000">
            <a:off x="4982769" y="2946794"/>
            <a:ext cx="714380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- Ορθογώνιο"/>
          <p:cNvSpPr/>
          <p:nvPr/>
        </p:nvSpPr>
        <p:spPr>
          <a:xfrm>
            <a:off x="6786578" y="2285992"/>
            <a:ext cx="2071702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τα λειτουργικά έξοδα των μηχανημάτων</a:t>
            </a:r>
          </a:p>
        </p:txBody>
      </p:sp>
      <p:cxnSp>
        <p:nvCxnSpPr>
          <p:cNvPr id="39" name="38 - Ευθεία γραμμή σύνδεσης"/>
          <p:cNvCxnSpPr>
            <a:stCxn id="12" idx="6"/>
            <a:endCxn id="37" idx="1"/>
          </p:cNvCxnSpPr>
          <p:nvPr/>
        </p:nvCxnSpPr>
        <p:spPr>
          <a:xfrm>
            <a:off x="6429388" y="2321711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- Ορθογώνιο"/>
          <p:cNvSpPr/>
          <p:nvPr/>
        </p:nvSpPr>
        <p:spPr>
          <a:xfrm>
            <a:off x="6572264" y="3357562"/>
            <a:ext cx="2357454" cy="2571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το 5% που δίνεται στο σύστημα και στον (ΕΟΑΝ), το ενοίκιο του χώρου εάν δεν είναι ιδιόκτητος ,επίσης φορολογικές υποχρεώσεις καθώς και διαφημιστικά έξοδα</a:t>
            </a:r>
          </a:p>
        </p:txBody>
      </p:sp>
      <p:cxnSp>
        <p:nvCxnSpPr>
          <p:cNvPr id="42" name="41 - Ευθεία γραμμή σύνδεσης"/>
          <p:cNvCxnSpPr>
            <a:stCxn id="12" idx="5"/>
            <a:endCxn id="40" idx="1"/>
          </p:cNvCxnSpPr>
          <p:nvPr/>
        </p:nvCxnSpPr>
        <p:spPr>
          <a:xfrm rot="16200000" flipH="1">
            <a:off x="5337638" y="3408820"/>
            <a:ext cx="2043906" cy="425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Έλλειψη"/>
          <p:cNvSpPr/>
          <p:nvPr/>
        </p:nvSpPr>
        <p:spPr>
          <a:xfrm>
            <a:off x="2714612" y="285728"/>
            <a:ext cx="3429024" cy="11430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chemeClr val="tx1"/>
                </a:solidFill>
              </a:rPr>
              <a:t>Α.Ν.Κ.Ε</a:t>
            </a:r>
            <a:endParaRPr lang="el-GR" sz="3600" dirty="0">
              <a:solidFill>
                <a:schemeClr val="tx1"/>
              </a:solidFill>
            </a:endParaRPr>
          </a:p>
        </p:txBody>
      </p:sp>
      <p:cxnSp>
        <p:nvCxnSpPr>
          <p:cNvPr id="6" name="5 - Ευθεία γραμμή σύνδεσης"/>
          <p:cNvCxnSpPr>
            <a:stCxn id="4" idx="4"/>
          </p:cNvCxnSpPr>
          <p:nvPr/>
        </p:nvCxnSpPr>
        <p:spPr>
          <a:xfrm rot="5400000">
            <a:off x="4071934" y="1785926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Έλλειψη"/>
          <p:cNvSpPr/>
          <p:nvPr/>
        </p:nvSpPr>
        <p:spPr>
          <a:xfrm>
            <a:off x="3357554" y="2143116"/>
            <a:ext cx="2071702" cy="11430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ΔΙΑΦΗΜΙΣΗ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00034" y="3714752"/>
            <a:ext cx="2286016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ενημερωτικά φυλλάδια 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3357554" y="3643314"/>
            <a:ext cx="2286016" cy="1000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διάφορες ιστοσελίδες στο διαδίκτυο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6000760" y="3643314"/>
            <a:ext cx="2357454" cy="10715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Τοπικοί </a:t>
            </a:r>
            <a:r>
              <a:rPr lang="el-GR" sz="2000" dirty="0">
                <a:solidFill>
                  <a:schemeClr val="tx1"/>
                </a:solidFill>
              </a:rPr>
              <a:t>ρ</a:t>
            </a:r>
            <a:r>
              <a:rPr lang="el-GR" sz="2000" dirty="0" smtClean="0">
                <a:solidFill>
                  <a:schemeClr val="tx1"/>
                </a:solidFill>
              </a:rPr>
              <a:t>αδιοφωνικοί σταθμοί</a:t>
            </a:r>
            <a:endParaRPr lang="el-GR" sz="2000" dirty="0">
              <a:solidFill>
                <a:schemeClr val="tx1"/>
              </a:solidFill>
            </a:endParaRPr>
          </a:p>
        </p:txBody>
      </p:sp>
      <p:cxnSp>
        <p:nvCxnSpPr>
          <p:cNvPr id="16" name="15 - Ευθεία γραμμή σύνδεσης"/>
          <p:cNvCxnSpPr>
            <a:stCxn id="7" idx="2"/>
            <a:endCxn id="8" idx="0"/>
          </p:cNvCxnSpPr>
          <p:nvPr/>
        </p:nvCxnSpPr>
        <p:spPr>
          <a:xfrm rot="10800000" flipV="1">
            <a:off x="1643042" y="2714620"/>
            <a:ext cx="1714512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>
            <a:stCxn id="7" idx="4"/>
            <a:endCxn id="9" idx="0"/>
          </p:cNvCxnSpPr>
          <p:nvPr/>
        </p:nvCxnSpPr>
        <p:spPr>
          <a:xfrm rot="16200000" flipH="1">
            <a:off x="4268388" y="3411140"/>
            <a:ext cx="357190" cy="10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>
            <a:stCxn id="7" idx="6"/>
            <a:endCxn id="10" idx="0"/>
          </p:cNvCxnSpPr>
          <p:nvPr/>
        </p:nvCxnSpPr>
        <p:spPr>
          <a:xfrm>
            <a:off x="5429256" y="2714620"/>
            <a:ext cx="1750231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1500166" y="428604"/>
            <a:ext cx="6286544" cy="10715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chemeClr val="tx1"/>
                </a:solidFill>
              </a:rPr>
              <a:t>ΓΕΝΙΚΗ ΑΠΟΤΙΜΗΣΗ </a:t>
            </a:r>
            <a:endParaRPr lang="el-GR" sz="3600" dirty="0">
              <a:solidFill>
                <a:schemeClr val="tx1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14348" y="2143116"/>
            <a:ext cx="4929222" cy="23391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Συνοψίζοντας δεν πρέπει να μας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διαφεύγει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ότι το κέρδος της επιχείρησης δεν είναι μόνο οικονομικό αλλά και περιβαλλοντικό. Θα πάψουμε να πετάμε τα απόβλητα από τις κατεδαφίσεις και  τις εκσκαφές όπου βρίσκει ο καθένας γιατί πλέον θα είναι υποχρεωμένοι οι υπόχρεοι διαχειριστές-συνέταιροι να εναποθέτουν τα απόβλητα από τις εκσκαφές και κατεδαφίσεις σε ειδικά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αδειοδοτημένους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χώρους προκειμένου να γίνει </a:t>
            </a:r>
            <a:r>
              <a:rPr lang="el-GR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αποκατάσταση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του κατεστραμμένου περιβάλλοντος .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Γιατί κάνουμε </a:t>
            </a:r>
            <a:r>
              <a:rPr kumimoji="0" lang="el-G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τις πράξεις,</a:t>
            </a:r>
            <a:r>
              <a:rPr kumimoji="0" lang="el-GR" sz="16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ζούμε 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το αποτέλεσμα !!!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5" descr="C:\Users\admin\Desktop\708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000240"/>
            <a:ext cx="321471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14282" y="1428736"/>
            <a:ext cx="5715040" cy="30003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Στις μέρες μας υπάρχει μεγάλο πρόβλημα εύρεσης χώρου για την εναπόθεση των προϊόντων από κάθε κατεδάφιση καθώς και την περίσσια των εκσκαφών.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Πολλές φορές όμως η μόλυνση του περιβάλλοντος προκύπτει και από δική μας απροσεξία  .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857884" y="285728"/>
            <a:ext cx="3071834" cy="6357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5" name="Picture 7" descr="E:\DSC_1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643050"/>
            <a:ext cx="2875869" cy="1980000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357158" y="357166"/>
            <a:ext cx="7786742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</a:rPr>
              <a:t>ΓΕΝΙΚΟ ΠΛΑΝΟ</a:t>
            </a:r>
          </a:p>
        </p:txBody>
      </p:sp>
      <p:pic>
        <p:nvPicPr>
          <p:cNvPr id="2056" name="Picture 8" descr="E:\DSC_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143380"/>
            <a:ext cx="2981244" cy="1980000"/>
          </a:xfrm>
          <a:prstGeom prst="rect">
            <a:avLst/>
          </a:prstGeom>
          <a:noFill/>
        </p:spPr>
      </p:pic>
      <p:pic>
        <p:nvPicPr>
          <p:cNvPr id="2057" name="Picture 9" descr="E:\DSC_1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643446"/>
            <a:ext cx="2981244" cy="1980000"/>
          </a:xfrm>
          <a:prstGeom prst="rect">
            <a:avLst/>
          </a:prstGeom>
          <a:noFill/>
        </p:spPr>
      </p:pic>
      <p:pic>
        <p:nvPicPr>
          <p:cNvPr id="2058" name="Picture 10" descr="E:\DSC_1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786322"/>
            <a:ext cx="2168180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072438" cy="108267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l-GR" sz="3200" dirty="0" smtClean="0"/>
              <a:t>ΒΑΣΙΚΟ ΘΕΣΜΙΚΟ ΠΛΑΙΣΙΟ ΕΝΑΛΛΑΚΤΙΚΗΣ ΔΙΑΧΕΙΡΙΣΗΣ ΑΕΚΚ</a:t>
            </a:r>
            <a:endParaRPr lang="en-US" sz="32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714488"/>
            <a:ext cx="8153400" cy="425608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sz="2400" dirty="0" smtClean="0"/>
              <a:t>Ο νόμος 2939 που είναι ο νόμος που διέπει την ανακύκλωση σε όλα τα ρεύματα αποβλήτων.</a:t>
            </a:r>
          </a:p>
          <a:p>
            <a:r>
              <a:rPr lang="el-GR" sz="2400" dirty="0" smtClean="0"/>
              <a:t>Υ.Α. 36259/1757/Ε103/2010 - Μέτρα, όροι και προγράμματα για την εναλλακτική διαχείριση των αποβλήτων από εκσκαφές, κατασκευές και κατεδαφίσεις (ΑΕΚΚ).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20486" y="762000"/>
            <a:ext cx="8001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ΥΛΙΚΑ ΠΟΥ ΧΡΗΣΙΜΟΠΟΙΟΥΝΤΑΙ ΣΤΙΣ ΚΑΤΑΣΚΕΥΕΣ</a:t>
            </a:r>
          </a:p>
        </p:txBody>
      </p:sp>
      <p:graphicFrame>
        <p:nvGraphicFramePr>
          <p:cNvPr id="5" name="1 - Γράφημα"/>
          <p:cNvGraphicFramePr/>
          <p:nvPr/>
        </p:nvGraphicFramePr>
        <p:xfrm>
          <a:off x="1142976" y="1928802"/>
          <a:ext cx="6684531" cy="357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857364"/>
            <a:ext cx="5894388" cy="42941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l-GR" sz="2000" smtClean="0"/>
              <a:t>Καθαρά Δομικά υλικά.</a:t>
            </a:r>
          </a:p>
          <a:p>
            <a:pPr lvl="1" eaLnBrk="1" hangingPunct="1"/>
            <a:r>
              <a:rPr lang="el-GR" sz="2000" smtClean="0"/>
              <a:t>Αφορούν </a:t>
            </a:r>
            <a:r>
              <a:rPr lang="el-GR" sz="2000" i="1" smtClean="0"/>
              <a:t>κατεδαφίσεις όπου έχει προηγηθεί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l-GR" sz="2000" i="1" smtClean="0"/>
              <a:t>αποξήλωση των μη δομικών υλικών του κτιρίου</a:t>
            </a:r>
            <a:r>
              <a:rPr lang="el-GR" sz="2000" smtClean="0"/>
              <a:t> </a:t>
            </a:r>
          </a:p>
          <a:p>
            <a:pPr eaLnBrk="1" hangingPunct="1"/>
            <a:r>
              <a:rPr lang="el-GR" sz="2000" smtClean="0"/>
              <a:t>Μίγματα δομικών και ανακυκλώσιμων υλικών.</a:t>
            </a:r>
            <a:endParaRPr lang="el-GR" sz="2000" i="1" smtClean="0"/>
          </a:p>
          <a:p>
            <a:pPr lvl="1" eaLnBrk="1" hangingPunct="1"/>
            <a:r>
              <a:rPr lang="el-GR" sz="2000" i="1" smtClean="0"/>
              <a:t>Αφορούν κατεδαφίσεις όπου δεν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l-GR" sz="2000" i="1" smtClean="0"/>
              <a:t> έχει προηγηθεί αποξήλωση των μη δομικών υλικών </a:t>
            </a:r>
          </a:p>
          <a:p>
            <a:pPr eaLnBrk="1" hangingPunct="1"/>
            <a:r>
              <a:rPr lang="el-GR" sz="2000" smtClean="0"/>
              <a:t>Μίγματα δομικών και ανακυκλώσιμων υλικών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 sz="2000" smtClean="0"/>
              <a:t>που προέρχονται από εργασίες ανακαίνισης. </a:t>
            </a:r>
          </a:p>
          <a:p>
            <a:pPr eaLnBrk="1" hangingPunct="1"/>
            <a:r>
              <a:rPr lang="el-GR" sz="2000" smtClean="0"/>
              <a:t>Απόβλητα εκσκαφών</a:t>
            </a:r>
          </a:p>
          <a:p>
            <a:pPr eaLnBrk="1" hangingPunct="1"/>
            <a:endParaRPr lang="el-GR" smtClean="0"/>
          </a:p>
        </p:txBody>
      </p:sp>
      <p:sp>
        <p:nvSpPr>
          <p:cNvPr id="8194" name="1 - Τίτλος"/>
          <p:cNvSpPr>
            <a:spLocks noGrp="1"/>
          </p:cNvSpPr>
          <p:nvPr>
            <p:ph type="title"/>
          </p:nvPr>
        </p:nvSpPr>
        <p:spPr>
          <a:xfrm>
            <a:off x="428596" y="500042"/>
            <a:ext cx="8458200" cy="9413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ΔΙΑΧΕΙΡΙΖΟΜΕΝΑ ΑΠΟΒΛΗΤΑ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 r="14421"/>
          <a:stretch>
            <a:fillRect/>
          </a:stretch>
        </p:blipFill>
        <p:spPr bwMode="auto">
          <a:xfrm>
            <a:off x="6858016" y="4572008"/>
            <a:ext cx="163671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928802"/>
            <a:ext cx="16716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214686"/>
            <a:ext cx="16367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914400" y="465138"/>
            <a:ext cx="8001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ΣΥΣΤΑΣΗ ΤΩΝ ΑΕΚΚ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24040" y="1857364"/>
          <a:ext cx="5391166" cy="4303141"/>
        </p:xfrm>
        <a:graphic>
          <a:graphicData uri="http://schemas.openxmlformats.org/drawingml/2006/table">
            <a:tbl>
              <a:tblPr/>
              <a:tblGrid>
                <a:gridCol w="2401887"/>
                <a:gridCol w="2989279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ΥΛΙΚΑ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ΠΟΣΟΣΤΟ %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Ξύλο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30,00%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Μέταλλα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8,00%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Σκυρόδεμα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6,00%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Οπλισμός  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1,00%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Τούβλα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15,00%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Γύψος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6,00%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Χαρτί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3,00%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Ασφαλτικά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,00%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πλαστικό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6,00%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Γυαλί 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10,00%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Οικιακά Απόβλητα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,00%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ΣΥΝΟΛΟ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100,00%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ΠΡΟΜΗΘΕΥΤΕΣ </a:t>
            </a:r>
            <a:r>
              <a:rPr lang="el-GR" sz="3200" dirty="0" smtClean="0"/>
              <a:t>ΤΗΣ ΕΠΙΧΕΙΡΗΣΗΣ</a:t>
            </a:r>
            <a:endParaRPr lang="el-GR" sz="3200" dirty="0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714348" y="1643050"/>
            <a:ext cx="7608888" cy="421484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2400" dirty="0"/>
              <a:t>Ο</a:t>
            </a:r>
            <a:r>
              <a:rPr lang="el-GR" sz="2400" dirty="0" smtClean="0"/>
              <a:t>ικοδομικές εργασίες από τις οποίες θα προμηθεύομαι τα ΑΕΚΚ είναι 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eaLnBrk="1" hangingPunct="1"/>
            <a:r>
              <a:rPr lang="el-GR" sz="2400" dirty="0" smtClean="0"/>
              <a:t>Κατεδαφίσεις / Ανακαινίσεις</a:t>
            </a:r>
          </a:p>
          <a:p>
            <a:pPr eaLnBrk="1" hangingPunct="1"/>
            <a:r>
              <a:rPr lang="el-GR" sz="2400" dirty="0" smtClean="0"/>
              <a:t>Κατασκευές</a:t>
            </a:r>
          </a:p>
          <a:p>
            <a:pPr eaLnBrk="1" hangingPunct="1"/>
            <a:r>
              <a:rPr lang="el-GR" sz="2400" dirty="0" smtClean="0"/>
              <a:t>Εκσκαφές </a:t>
            </a:r>
          </a:p>
          <a:p>
            <a:pPr eaLnBrk="1" hangingPunct="1"/>
            <a:r>
              <a:rPr lang="el-GR" sz="2400" dirty="0" smtClean="0"/>
              <a:t>Επιχωματώσεις </a:t>
            </a:r>
          </a:p>
          <a:p>
            <a:pPr eaLnBrk="1" hangingPunct="1"/>
            <a:r>
              <a:rPr lang="el-GR" sz="2400" dirty="0" smtClean="0"/>
              <a:t>Λοιπές χωματουργικές εργασίες</a:t>
            </a:r>
          </a:p>
          <a:p>
            <a:endParaRPr lang="el-GR" sz="2400" dirty="0" smtClean="0"/>
          </a:p>
          <a:p>
            <a:endParaRPr lang="el-GR" dirty="0" smtClean="0"/>
          </a:p>
        </p:txBody>
      </p:sp>
      <p:pic>
        <p:nvPicPr>
          <p:cNvPr id="21507" name="3 -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643182"/>
            <a:ext cx="2049463" cy="1314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1508" name="4 - Εικόν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143380"/>
            <a:ext cx="2049463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3200" dirty="0" smtClean="0"/>
              <a:t>ΠΕΛΑΤΕΣ ΤΗΣ </a:t>
            </a:r>
            <a:r>
              <a:rPr lang="el-GR" sz="3200" dirty="0" smtClean="0"/>
              <a:t>ΕΠΙΧΕΙΡΗΣΗΣ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571613"/>
            <a:ext cx="6215106" cy="221457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sz="2400" dirty="0" smtClean="0"/>
              <a:t>Υπόχρεοι χωματουργοί</a:t>
            </a:r>
          </a:p>
          <a:p>
            <a:r>
              <a:rPr lang="el-GR" sz="2400" dirty="0" smtClean="0"/>
              <a:t>Εργολάβοι δημοσίων και ιδιωτικών έργων</a:t>
            </a:r>
          </a:p>
          <a:p>
            <a:r>
              <a:rPr lang="el-GR" sz="2400" dirty="0" smtClean="0"/>
              <a:t>Πολιτικοί μηχανικοί</a:t>
            </a:r>
          </a:p>
          <a:p>
            <a:r>
              <a:rPr lang="el-GR" sz="2400" dirty="0" smtClean="0"/>
              <a:t>Μονάδες ανακύκλωσης </a:t>
            </a:r>
          </a:p>
          <a:p>
            <a:r>
              <a:rPr lang="el-GR" sz="2400" dirty="0" smtClean="0"/>
              <a:t>Όλοι εμείς </a:t>
            </a:r>
          </a:p>
          <a:p>
            <a:endParaRPr lang="el-GR" dirty="0"/>
          </a:p>
        </p:txBody>
      </p:sp>
      <p:pic>
        <p:nvPicPr>
          <p:cNvPr id="4" name="3 - Εικόνα"/>
          <p:cNvPicPr>
            <a:picLocks noChangeAspect="1" noChangeArrowheads="1"/>
          </p:cNvPicPr>
          <p:nvPr/>
        </p:nvPicPr>
        <p:blipFill>
          <a:blip r:embed="rId2"/>
          <a:srcRect l="8980" r="6531"/>
          <a:stretch>
            <a:fillRect/>
          </a:stretch>
        </p:blipFill>
        <p:spPr bwMode="auto">
          <a:xfrm>
            <a:off x="3214678" y="4214818"/>
            <a:ext cx="22526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- Εικόνα"/>
          <p:cNvPicPr>
            <a:picLocks noChangeAspect="1" noChangeArrowheads="1"/>
          </p:cNvPicPr>
          <p:nvPr/>
        </p:nvPicPr>
        <p:blipFill>
          <a:blip r:embed="rId3"/>
          <a:srcRect l="13492" r="22620"/>
          <a:stretch>
            <a:fillRect/>
          </a:stretch>
        </p:blipFill>
        <p:spPr bwMode="auto">
          <a:xfrm>
            <a:off x="428596" y="4000504"/>
            <a:ext cx="17526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iafores 2005 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357694"/>
            <a:ext cx="2285984" cy="185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3200" dirty="0" smtClean="0"/>
              <a:t>ΠΡΟΪΟΝ </a:t>
            </a:r>
            <a:r>
              <a:rPr lang="el-GR" sz="3200" dirty="0" smtClean="0"/>
              <a:t>ΠΟΥ </a:t>
            </a:r>
            <a:r>
              <a:rPr lang="el-GR" sz="3200" dirty="0" smtClean="0"/>
              <a:t>ΠΑΡΑΓΩ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36861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Προϊόντα , υποπροϊόντα τσιμέντου.</a:t>
            </a:r>
          </a:p>
          <a:p>
            <a:r>
              <a:rPr lang="el-GR" dirty="0" smtClean="0"/>
              <a:t>Ανακυκλώσιμα υλικά τα οποία θα πηγαίνουν στις κατάλληλες μονάδες ανακύκλωσης .</a:t>
            </a:r>
          </a:p>
          <a:p>
            <a:r>
              <a:rPr lang="el-GR" dirty="0" smtClean="0"/>
              <a:t>Υλικά για την αποκατάσταση ανενεργών λατομείων 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766</Words>
  <Application>Microsoft Office PowerPoint</Application>
  <PresentationFormat>Προβολή στην οθόνη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A.N.K.E </vt:lpstr>
      <vt:lpstr>Διαφάνεια 2</vt:lpstr>
      <vt:lpstr>ΒΑΣΙΚΟ ΘΕΣΜΙΚΟ ΠΛΑΙΣΙΟ ΕΝΑΛΛΑΚΤΙΚΗΣ ΔΙΑΧΕΙΡΙΣΗΣ ΑΕΚΚ</vt:lpstr>
      <vt:lpstr>ΥΛΙΚΑ ΠΟΥ ΧΡΗΣΙΜΟΠΟΙΟΥΝΤΑΙ ΣΤΙΣ ΚΑΤΑΣΚΕΥΕΣ</vt:lpstr>
      <vt:lpstr>ΔΙΑΧΕΙΡΙΖΟΜΕΝΑ ΑΠΟΒΛΗΤΑ</vt:lpstr>
      <vt:lpstr>ΣΥΣΤΑΣΗ ΤΩΝ ΑΕΚΚ</vt:lpstr>
      <vt:lpstr>ΠΡΟΜΗΘΕΥΤΕΣ ΤΗΣ ΕΠΙΧΕΙΡΗΣΗΣ</vt:lpstr>
      <vt:lpstr>ΠΕΛΑΤΕΣ ΤΗΣ ΕΠΙΧΕΙΡΗΣΗΣ</vt:lpstr>
      <vt:lpstr>ΠΡΟΪΟΝ ΠΟΥ ΠΑΡΑΓΩ</vt:lpstr>
      <vt:lpstr>ΕΡΓΑΣΙΕΣ  ΔΙΑΧΕΙΡΙΣΗΣ ΑΕΚΚ</vt:lpstr>
      <vt:lpstr>ΕΡΓΑΣΙΕΣ ΑΝΑΚΥΚΛΩΣΗΣ ΑΕΚΚ</vt:lpstr>
      <vt:lpstr>ΧΡΗΣΗ ΑΝΑΚΥΚΛΩΜΕΝΩΝ ΑΕΚΚ  </vt:lpstr>
      <vt:lpstr>ΑΠΟΚΑΤΑΣΤΑΣΗ ΛΑΤΟΜΕΙΩΝ</vt:lpstr>
      <vt:lpstr>Μηχανήματα και χώρος   </vt:lpstr>
      <vt:lpstr>ΑΠΑΣΧΟΛΟΥΜΕΝΟΙ</vt:lpstr>
      <vt:lpstr>Διαφάνεια 16</vt:lpstr>
      <vt:lpstr>Διαφάνεια 17</vt:lpstr>
      <vt:lpstr>Διαφάνεια 18</vt:lpstr>
    </vt:vector>
  </TitlesOfParts>
  <Company>Info-Quest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A.N.K.E</dc:title>
  <dc:creator>admin</dc:creator>
  <cp:lastModifiedBy>lykavlon</cp:lastModifiedBy>
  <cp:revision>66</cp:revision>
  <dcterms:created xsi:type="dcterms:W3CDTF">2014-03-30T11:32:44Z</dcterms:created>
  <dcterms:modified xsi:type="dcterms:W3CDTF">2014-04-01T08:05:47Z</dcterms:modified>
</cp:coreProperties>
</file>